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6" r:id="rId2"/>
    <p:sldId id="271" r:id="rId3"/>
    <p:sldId id="270" r:id="rId4"/>
    <p:sldId id="27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CCFF"/>
    <a:srgbClr val="2DC8FF"/>
    <a:srgbClr val="CC0000"/>
    <a:srgbClr val="00CCFF"/>
    <a:srgbClr val="6600FF"/>
    <a:srgbClr val="66CCFF"/>
    <a:srgbClr val="CC99FF"/>
    <a:srgbClr val="FF66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856" autoAdjust="0"/>
    <p:restoredTop sz="94628" autoAdjust="0"/>
  </p:normalViewPr>
  <p:slideViewPr>
    <p:cSldViewPr>
      <p:cViewPr>
        <p:scale>
          <a:sx n="90" d="100"/>
          <a:sy n="90" d="100"/>
        </p:scale>
        <p:origin x="-570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2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B9106-DE2F-4488-9845-172FBAF6BA8D}" type="datetimeFigureOut">
              <a:rPr lang="en-GB" smtClean="0"/>
              <a:t>23/05/2016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49233-6B9B-42DE-99EE-78F37BC1A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57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6B45-26E9-4D47-9C35-3E0437598904}" type="datetimeFigureOut">
              <a:rPr lang="en-GB" smtClean="0"/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56B9-F8F4-42E3-94B8-6C6FE7A9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674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6B45-26E9-4D47-9C35-3E0437598904}" type="datetimeFigureOut">
              <a:rPr lang="en-GB" smtClean="0"/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56B9-F8F4-42E3-94B8-6C6FE7A9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853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6B45-26E9-4D47-9C35-3E0437598904}" type="datetimeFigureOut">
              <a:rPr lang="en-GB" smtClean="0"/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56B9-F8F4-42E3-94B8-6C6FE7A9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156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6B45-26E9-4D47-9C35-3E0437598904}" type="datetimeFigureOut">
              <a:rPr lang="en-GB" smtClean="0"/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56B9-F8F4-42E3-94B8-6C6FE7A9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067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6B45-26E9-4D47-9C35-3E0437598904}" type="datetimeFigureOut">
              <a:rPr lang="en-GB" smtClean="0"/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56B9-F8F4-42E3-94B8-6C6FE7A9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87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6B45-26E9-4D47-9C35-3E0437598904}" type="datetimeFigureOut">
              <a:rPr lang="en-GB" smtClean="0"/>
              <a:t>23/05/2016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56B9-F8F4-42E3-94B8-6C6FE7A9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115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6B45-26E9-4D47-9C35-3E0437598904}" type="datetimeFigureOut">
              <a:rPr lang="en-GB" smtClean="0"/>
              <a:t>23/05/2016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56B9-F8F4-42E3-94B8-6C6FE7A9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14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6B45-26E9-4D47-9C35-3E0437598904}" type="datetimeFigureOut">
              <a:rPr lang="en-GB" smtClean="0"/>
              <a:t>23/05/2016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56B9-F8F4-42E3-94B8-6C6FE7A9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396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6B45-26E9-4D47-9C35-3E0437598904}" type="datetimeFigureOut">
              <a:rPr lang="en-GB" smtClean="0"/>
              <a:t>23/05/2016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56B9-F8F4-42E3-94B8-6C6FE7A9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628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6B45-26E9-4D47-9C35-3E0437598904}" type="datetimeFigureOut">
              <a:rPr lang="en-GB" smtClean="0"/>
              <a:t>23/05/2016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56B9-F8F4-42E3-94B8-6C6FE7A9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03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6B45-26E9-4D47-9C35-3E0437598904}" type="datetimeFigureOut">
              <a:rPr lang="en-GB" smtClean="0"/>
              <a:t>23/05/2016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56B9-F8F4-42E3-94B8-6C6FE7A9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482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F6B45-26E9-4D47-9C35-3E0437598904}" type="datetimeFigureOut">
              <a:rPr lang="en-GB" smtClean="0"/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B56B9-F8F4-42E3-94B8-6C6FE7A9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934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CH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Project </a:t>
            </a:r>
            <a:r>
              <a:rPr lang="fr-CH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Chemicals</a:t>
            </a:r>
            <a:r>
              <a:rPr lang="fr-CH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r>
              <a:rPr lang="fr-CH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MEAs</a:t>
            </a:r>
            <a:endParaRPr lang="en-GB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9176" cy="485313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800" b="1" dirty="0" smtClean="0"/>
              <a:t>“Support </a:t>
            </a:r>
            <a:r>
              <a:rPr lang="en-US" sz="3800" b="1" dirty="0"/>
              <a:t>towards the ratification and implementation of the chemicals and waste Conventions in Central </a:t>
            </a:r>
            <a:r>
              <a:rPr lang="en-US" sz="3800" b="1" dirty="0" smtClean="0"/>
              <a:t>Asia”</a:t>
            </a:r>
          </a:p>
          <a:p>
            <a:endParaRPr lang="en-US" dirty="0"/>
          </a:p>
          <a:p>
            <a:r>
              <a:rPr lang="en-US" sz="3300" dirty="0" smtClean="0"/>
              <a:t>Funded through UNEP-China Agreement</a:t>
            </a:r>
          </a:p>
          <a:p>
            <a:r>
              <a:rPr lang="en-US" sz="3300" dirty="0" smtClean="0"/>
              <a:t>Coordinated by UNEP Regional Office for Europe</a:t>
            </a:r>
          </a:p>
          <a:p>
            <a:r>
              <a:rPr lang="en-US" sz="3300" dirty="0" smtClean="0"/>
              <a:t>Supported by secretariats of </a:t>
            </a:r>
            <a:r>
              <a:rPr lang="en-US" sz="3300" dirty="0"/>
              <a:t>B</a:t>
            </a:r>
            <a:r>
              <a:rPr lang="en-US" sz="3300" dirty="0" smtClean="0"/>
              <a:t>asel, Rotterdam and Stockholm Conventions, and </a:t>
            </a:r>
            <a:r>
              <a:rPr lang="en-US" sz="3300" dirty="0" err="1" smtClean="0"/>
              <a:t>Minamata</a:t>
            </a:r>
            <a:r>
              <a:rPr lang="en-US" sz="3300" dirty="0" smtClean="0"/>
              <a:t> Convention</a:t>
            </a:r>
          </a:p>
          <a:p>
            <a:r>
              <a:rPr lang="en-US" sz="3300" dirty="0" smtClean="0"/>
              <a:t>Implementation in 2016/2017</a:t>
            </a:r>
          </a:p>
          <a:p>
            <a:r>
              <a:rPr lang="en-US" sz="3300" dirty="0" smtClean="0"/>
              <a:t>Total funds 300,000 USD</a:t>
            </a:r>
          </a:p>
          <a:p>
            <a:endParaRPr lang="en-GB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956376" y="0"/>
            <a:ext cx="1143000" cy="6858000"/>
            <a:chOff x="8001000" y="0"/>
            <a:chExt cx="1143000" cy="6858000"/>
          </a:xfrm>
        </p:grpSpPr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8001000" y="0"/>
              <a:ext cx="1143000" cy="6858000"/>
            </a:xfrm>
            <a:prstGeom prst="rect">
              <a:avLst/>
            </a:prstGeom>
            <a:gradFill rotWithShape="0">
              <a:gsLst>
                <a:gs pos="0">
                  <a:srgbClr val="00ADFB"/>
                </a:gs>
                <a:gs pos="100000">
                  <a:srgbClr val="7DE7F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Times New Roman" pitchFamily="18" charset="0"/>
                <a:ea typeface="ヒラギノ角ゴ Pro W3" charset="-128"/>
              </a:endParaRPr>
            </a:p>
          </p:txBody>
        </p:sp>
        <p:pic>
          <p:nvPicPr>
            <p:cNvPr id="7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05800" y="2133600"/>
              <a:ext cx="625475" cy="419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4718" y="457200"/>
              <a:ext cx="720682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5269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CH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Project </a:t>
            </a:r>
            <a:r>
              <a:rPr lang="fr-CH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Chemicals</a:t>
            </a:r>
            <a:r>
              <a:rPr lang="fr-CH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r>
              <a:rPr lang="fr-CH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MEAs</a:t>
            </a:r>
            <a:endParaRPr lang="en-GB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9176" cy="48531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Aim:</a:t>
            </a:r>
          </a:p>
          <a:p>
            <a:r>
              <a:rPr lang="en-US" dirty="0" smtClean="0"/>
              <a:t>To </a:t>
            </a:r>
            <a:r>
              <a:rPr lang="en-US" dirty="0"/>
              <a:t>strengthen national capacities and regional cooperation to ratify and effectively implement the </a:t>
            </a:r>
            <a:r>
              <a:rPr lang="en-US" dirty="0" err="1"/>
              <a:t>Minamata</a:t>
            </a:r>
            <a:r>
              <a:rPr lang="en-US" dirty="0"/>
              <a:t> Convention as well as the complementary Basel, Rotterdam and Stockholm conventions. </a:t>
            </a:r>
            <a:endParaRPr lang="en-US" dirty="0" smtClean="0"/>
          </a:p>
          <a:p>
            <a:r>
              <a:rPr lang="en-US" dirty="0" smtClean="0"/>
              <a:t>Through </a:t>
            </a:r>
            <a:r>
              <a:rPr lang="en-US" dirty="0"/>
              <a:t>this project, </a:t>
            </a:r>
            <a:r>
              <a:rPr lang="en-US" dirty="0" smtClean="0"/>
              <a:t>countries will be supported </a:t>
            </a:r>
            <a:r>
              <a:rPr lang="en-US" dirty="0"/>
              <a:t>to increase their institutional capacity to develop policy instruments to manage chemicals and waste soundly including the implementation of related provisions in the </a:t>
            </a:r>
            <a:r>
              <a:rPr lang="en-US" dirty="0" err="1"/>
              <a:t>MEAs.</a:t>
            </a:r>
            <a:endParaRPr lang="en-GB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956376" y="0"/>
            <a:ext cx="1143000" cy="6858000"/>
            <a:chOff x="8001000" y="0"/>
            <a:chExt cx="1143000" cy="6858000"/>
          </a:xfrm>
        </p:grpSpPr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8001000" y="0"/>
              <a:ext cx="1143000" cy="6858000"/>
            </a:xfrm>
            <a:prstGeom prst="rect">
              <a:avLst/>
            </a:prstGeom>
            <a:gradFill rotWithShape="0">
              <a:gsLst>
                <a:gs pos="0">
                  <a:srgbClr val="00ADFB"/>
                </a:gs>
                <a:gs pos="100000">
                  <a:srgbClr val="7DE7F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Times New Roman" pitchFamily="18" charset="0"/>
                <a:ea typeface="ヒラギノ角ゴ Pro W3" charset="-128"/>
              </a:endParaRPr>
            </a:p>
          </p:txBody>
        </p:sp>
        <p:pic>
          <p:nvPicPr>
            <p:cNvPr id="7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05800" y="2133600"/>
              <a:ext cx="625475" cy="419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4718" y="457200"/>
              <a:ext cx="720682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7967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CH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Project </a:t>
            </a:r>
            <a:r>
              <a:rPr lang="fr-CH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Chemicals</a:t>
            </a:r>
            <a:r>
              <a:rPr lang="fr-CH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r>
              <a:rPr lang="fr-CH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MEAs</a:t>
            </a:r>
            <a:endParaRPr lang="en-GB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7704856" cy="49251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700" b="1" dirty="0"/>
              <a:t>The project will support countries in Central Asia to:</a:t>
            </a:r>
          </a:p>
          <a:p>
            <a:r>
              <a:rPr lang="en-US" sz="3700" dirty="0" smtClean="0"/>
              <a:t>Strengthen </a:t>
            </a:r>
            <a:r>
              <a:rPr lang="en-US" sz="3700" dirty="0"/>
              <a:t>national capacity on the ratification process and early implementation of the </a:t>
            </a:r>
            <a:r>
              <a:rPr lang="en-US" sz="3700" dirty="0" err="1"/>
              <a:t>Minamata</a:t>
            </a:r>
            <a:r>
              <a:rPr lang="en-US" sz="3700" dirty="0"/>
              <a:t> Convention through organizing workshops and webinars;</a:t>
            </a:r>
          </a:p>
          <a:p>
            <a:r>
              <a:rPr lang="en-US" sz="3700" dirty="0" smtClean="0"/>
              <a:t>Take </a:t>
            </a:r>
            <a:r>
              <a:rPr lang="en-US" sz="3700" dirty="0"/>
              <a:t>concrete steps to become Party to the </a:t>
            </a:r>
            <a:r>
              <a:rPr lang="en-US" sz="3700" dirty="0" err="1"/>
              <a:t>Minamata</a:t>
            </a:r>
            <a:r>
              <a:rPr lang="en-US" sz="3700" dirty="0"/>
              <a:t> Convention through pilot project activities;</a:t>
            </a:r>
          </a:p>
          <a:p>
            <a:r>
              <a:rPr lang="en-US" sz="3700" dirty="0" smtClean="0"/>
              <a:t>Conduct </a:t>
            </a:r>
            <a:r>
              <a:rPr lang="en-US" sz="3700" dirty="0"/>
              <a:t>national gaps and needs assessments to implement of the Basel, Rotterdam and Stockholm Conventions;</a:t>
            </a:r>
          </a:p>
          <a:p>
            <a:r>
              <a:rPr lang="en-US" sz="3700" dirty="0" smtClean="0"/>
              <a:t>Strengthen </a:t>
            </a:r>
            <a:r>
              <a:rPr lang="en-US" sz="3700" dirty="0"/>
              <a:t>national capacity to effectively implement the Basel, Rotterdam and Stockholm Conventions through organizing workshops and webinars.</a:t>
            </a:r>
          </a:p>
          <a:p>
            <a:endParaRPr lang="en-GB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956376" y="0"/>
            <a:ext cx="1143000" cy="6858000"/>
            <a:chOff x="8001000" y="0"/>
            <a:chExt cx="1143000" cy="6858000"/>
          </a:xfrm>
        </p:grpSpPr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8001000" y="0"/>
              <a:ext cx="1143000" cy="6858000"/>
            </a:xfrm>
            <a:prstGeom prst="rect">
              <a:avLst/>
            </a:prstGeom>
            <a:gradFill rotWithShape="0">
              <a:gsLst>
                <a:gs pos="0">
                  <a:srgbClr val="00ADFB"/>
                </a:gs>
                <a:gs pos="100000">
                  <a:srgbClr val="7DE7F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Times New Roman" pitchFamily="18" charset="0"/>
                <a:ea typeface="ヒラギノ角ゴ Pro W3" charset="-128"/>
              </a:endParaRPr>
            </a:p>
          </p:txBody>
        </p:sp>
        <p:pic>
          <p:nvPicPr>
            <p:cNvPr id="7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05800" y="2133600"/>
              <a:ext cx="625475" cy="419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4718" y="457200"/>
              <a:ext cx="720682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7967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CH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Project </a:t>
            </a:r>
            <a:r>
              <a:rPr lang="fr-CH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Chemicals</a:t>
            </a:r>
            <a:r>
              <a:rPr lang="fr-CH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r>
              <a:rPr lang="fr-CH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MEAs</a:t>
            </a:r>
            <a:endParaRPr lang="en-GB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91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b="1" dirty="0" err="1" smtClean="0"/>
              <a:t>Next</a:t>
            </a:r>
            <a:r>
              <a:rPr lang="fr-CH" b="1" dirty="0" smtClean="0"/>
              <a:t> </a:t>
            </a:r>
            <a:r>
              <a:rPr lang="fr-CH" b="1" dirty="0" err="1" smtClean="0"/>
              <a:t>steps</a:t>
            </a:r>
            <a:r>
              <a:rPr lang="fr-CH" b="1" dirty="0" smtClean="0"/>
              <a:t>:</a:t>
            </a:r>
          </a:p>
          <a:p>
            <a:r>
              <a:rPr lang="fr-CH" dirty="0" smtClean="0"/>
              <a:t>Project document </a:t>
            </a:r>
            <a:r>
              <a:rPr lang="fr-CH" dirty="0" err="1" smtClean="0"/>
              <a:t>will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shared</a:t>
            </a:r>
            <a:r>
              <a:rPr lang="fr-CH" dirty="0" smtClean="0"/>
              <a:t> </a:t>
            </a:r>
            <a:r>
              <a:rPr lang="fr-CH" dirty="0" err="1" smtClean="0"/>
              <a:t>with</a:t>
            </a:r>
            <a:r>
              <a:rPr lang="fr-CH" dirty="0" smtClean="0"/>
              <a:t> countries </a:t>
            </a:r>
            <a:r>
              <a:rPr lang="fr-CH" dirty="0" err="1" smtClean="0"/>
              <a:t>soon</a:t>
            </a:r>
            <a:r>
              <a:rPr lang="fr-CH" dirty="0" smtClean="0"/>
              <a:t> </a:t>
            </a:r>
            <a:r>
              <a:rPr lang="fr-CH" dirty="0" err="1" smtClean="0"/>
              <a:t>after</a:t>
            </a:r>
            <a:r>
              <a:rPr lang="fr-CH" dirty="0" smtClean="0"/>
              <a:t> ICSD meeting</a:t>
            </a:r>
          </a:p>
          <a:p>
            <a:r>
              <a:rPr lang="fr-CH" dirty="0" err="1" smtClean="0"/>
              <a:t>Request</a:t>
            </a:r>
            <a:r>
              <a:rPr lang="fr-CH" dirty="0" smtClean="0"/>
              <a:t> to </a:t>
            </a:r>
            <a:r>
              <a:rPr lang="fr-CH" dirty="0" err="1" smtClean="0"/>
              <a:t>nominate</a:t>
            </a:r>
            <a:r>
              <a:rPr lang="fr-CH" dirty="0" smtClean="0"/>
              <a:t> national contact point </a:t>
            </a:r>
          </a:p>
          <a:p>
            <a:r>
              <a:rPr lang="fr-CH" dirty="0" smtClean="0"/>
              <a:t>National gaps and </a:t>
            </a:r>
            <a:r>
              <a:rPr lang="fr-CH" dirty="0" err="1" smtClean="0"/>
              <a:t>needs</a:t>
            </a:r>
            <a:r>
              <a:rPr lang="fr-CH" dirty="0" smtClean="0"/>
              <a:t> </a:t>
            </a:r>
            <a:r>
              <a:rPr lang="fr-CH" dirty="0" err="1" smtClean="0"/>
              <a:t>assessments</a:t>
            </a:r>
            <a:r>
              <a:rPr lang="fr-CH" dirty="0" smtClean="0"/>
              <a:t> of </a:t>
            </a:r>
            <a:r>
              <a:rPr lang="fr-CH" dirty="0" err="1" smtClean="0"/>
              <a:t>implementation</a:t>
            </a:r>
            <a:r>
              <a:rPr lang="fr-CH" dirty="0" smtClean="0"/>
              <a:t> </a:t>
            </a:r>
            <a:r>
              <a:rPr lang="fr-CH" dirty="0" err="1" smtClean="0"/>
              <a:t>chemicals</a:t>
            </a:r>
            <a:r>
              <a:rPr lang="fr-CH" smtClean="0"/>
              <a:t> MEAs</a:t>
            </a:r>
            <a:endParaRPr lang="fr-CH" dirty="0" smtClean="0"/>
          </a:p>
          <a:p>
            <a:r>
              <a:rPr lang="fr-CH" dirty="0" err="1" smtClean="0"/>
              <a:t>Regional</a:t>
            </a:r>
            <a:r>
              <a:rPr lang="fr-CH" dirty="0" smtClean="0"/>
              <a:t> workshop (dates </a:t>
            </a:r>
            <a:r>
              <a:rPr lang="fr-CH" dirty="0" err="1" smtClean="0"/>
              <a:t>t.b.c</a:t>
            </a:r>
            <a:r>
              <a:rPr lang="fr-CH" dirty="0" smtClean="0"/>
              <a:t>.)</a:t>
            </a:r>
            <a:endParaRPr lang="en-GB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956376" y="0"/>
            <a:ext cx="1143000" cy="6858000"/>
            <a:chOff x="8001000" y="0"/>
            <a:chExt cx="1143000" cy="6858000"/>
          </a:xfrm>
        </p:grpSpPr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8001000" y="0"/>
              <a:ext cx="1143000" cy="6858000"/>
            </a:xfrm>
            <a:prstGeom prst="rect">
              <a:avLst/>
            </a:prstGeom>
            <a:gradFill rotWithShape="0">
              <a:gsLst>
                <a:gs pos="0">
                  <a:srgbClr val="00ADFB"/>
                </a:gs>
                <a:gs pos="100000">
                  <a:srgbClr val="7DE7F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Times New Roman" pitchFamily="18" charset="0"/>
                <a:ea typeface="ヒラギノ角ゴ Pro W3" charset="-128"/>
              </a:endParaRPr>
            </a:p>
          </p:txBody>
        </p:sp>
        <p:pic>
          <p:nvPicPr>
            <p:cNvPr id="7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05800" y="2133600"/>
              <a:ext cx="625475" cy="419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4718" y="457200"/>
              <a:ext cx="720682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277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1324</TotalTime>
  <Words>239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Project Chemicals MEAs</vt:lpstr>
      <vt:lpstr>Project Chemicals MEAs</vt:lpstr>
      <vt:lpstr>Project Chemicals MEAs</vt:lpstr>
      <vt:lpstr>Project Chemicals MEAs</vt:lpstr>
    </vt:vector>
  </TitlesOfParts>
  <Company>United Nations Office at Geneva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FRAIHA</dc:creator>
  <cp:lastModifiedBy>ICTS-DK7</cp:lastModifiedBy>
  <cp:revision>116</cp:revision>
  <dcterms:created xsi:type="dcterms:W3CDTF">2015-06-22T09:19:41Z</dcterms:created>
  <dcterms:modified xsi:type="dcterms:W3CDTF">2016-05-23T16:09:39Z</dcterms:modified>
</cp:coreProperties>
</file>